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74" r:id="rId3"/>
    <p:sldId id="258" r:id="rId4"/>
    <p:sldId id="259" r:id="rId5"/>
    <p:sldId id="260" r:id="rId6"/>
    <p:sldId id="261" r:id="rId7"/>
    <p:sldId id="262" r:id="rId8"/>
    <p:sldId id="263" r:id="rId9"/>
    <p:sldId id="265" r:id="rId10"/>
    <p:sldId id="266" r:id="rId11"/>
    <p:sldId id="267" r:id="rId12"/>
    <p:sldId id="268" r:id="rId13"/>
    <p:sldId id="269" r:id="rId14"/>
    <p:sldId id="271" r:id="rId15"/>
    <p:sldId id="272" r:id="rId16"/>
    <p:sldId id="273"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D0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10" d="100"/>
          <a:sy n="110" d="100"/>
        </p:scale>
        <p:origin x="906"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09D167E-DE83-40D8-A12A-7381618A3CB9}" type="datetimeFigureOut">
              <a:rPr lang="en-US" smtClean="0"/>
              <a:t>9/17/2014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3D19E-A37C-43F3-8489-9CAC516F9A89}" type="slidenum">
              <a:rPr lang="en-US" smtClean="0"/>
              <a:t>‹#›</a:t>
            </a:fld>
            <a:endParaRPr lang="en-US"/>
          </a:p>
        </p:txBody>
      </p:sp>
    </p:spTree>
    <p:extLst>
      <p:ext uri="{BB962C8B-B14F-4D97-AF65-F5344CB8AC3E}">
        <p14:creationId xmlns:p14="http://schemas.microsoft.com/office/powerpoint/2010/main" val="247204010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9D167E-DE83-40D8-A12A-7381618A3CB9}" type="datetimeFigureOut">
              <a:rPr lang="en-US" smtClean="0"/>
              <a:t>9/17/2014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3D19E-A37C-43F3-8489-9CAC516F9A89}" type="slidenum">
              <a:rPr lang="en-US" smtClean="0"/>
              <a:t>‹#›</a:t>
            </a:fld>
            <a:endParaRPr lang="en-US"/>
          </a:p>
        </p:txBody>
      </p:sp>
    </p:spTree>
    <p:extLst>
      <p:ext uri="{BB962C8B-B14F-4D97-AF65-F5344CB8AC3E}">
        <p14:creationId xmlns:p14="http://schemas.microsoft.com/office/powerpoint/2010/main" val="341667593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9D167E-DE83-40D8-A12A-7381618A3CB9}" type="datetimeFigureOut">
              <a:rPr lang="en-US" smtClean="0"/>
              <a:t>9/17/2014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3D19E-A37C-43F3-8489-9CAC516F9A89}" type="slidenum">
              <a:rPr lang="en-US" smtClean="0"/>
              <a:t>‹#›</a:t>
            </a:fld>
            <a:endParaRPr lang="en-US"/>
          </a:p>
        </p:txBody>
      </p:sp>
    </p:spTree>
    <p:extLst>
      <p:ext uri="{BB962C8B-B14F-4D97-AF65-F5344CB8AC3E}">
        <p14:creationId xmlns:p14="http://schemas.microsoft.com/office/powerpoint/2010/main" val="3702265920"/>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9D167E-DE83-40D8-A12A-7381618A3CB9}" type="datetimeFigureOut">
              <a:rPr lang="en-US" smtClean="0"/>
              <a:t>9/17/2014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3D19E-A37C-43F3-8489-9CAC516F9A89}" type="slidenum">
              <a:rPr lang="en-US" smtClean="0"/>
              <a:t>‹#›</a:t>
            </a:fld>
            <a:endParaRPr lang="en-US"/>
          </a:p>
        </p:txBody>
      </p:sp>
    </p:spTree>
    <p:extLst>
      <p:ext uri="{BB962C8B-B14F-4D97-AF65-F5344CB8AC3E}">
        <p14:creationId xmlns:p14="http://schemas.microsoft.com/office/powerpoint/2010/main" val="5767491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9D167E-DE83-40D8-A12A-7381618A3CB9}" type="datetimeFigureOut">
              <a:rPr lang="en-US" smtClean="0"/>
              <a:t>9/17/2014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3D19E-A37C-43F3-8489-9CAC516F9A89}" type="slidenum">
              <a:rPr lang="en-US" smtClean="0"/>
              <a:t>‹#›</a:t>
            </a:fld>
            <a:endParaRPr lang="en-US"/>
          </a:p>
        </p:txBody>
      </p:sp>
    </p:spTree>
    <p:extLst>
      <p:ext uri="{BB962C8B-B14F-4D97-AF65-F5344CB8AC3E}">
        <p14:creationId xmlns:p14="http://schemas.microsoft.com/office/powerpoint/2010/main" val="262357329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09D167E-DE83-40D8-A12A-7381618A3CB9}" type="datetimeFigureOut">
              <a:rPr lang="en-US" smtClean="0"/>
              <a:t>9/17/2014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3D19E-A37C-43F3-8489-9CAC516F9A89}" type="slidenum">
              <a:rPr lang="en-US" smtClean="0"/>
              <a:t>‹#›</a:t>
            </a:fld>
            <a:endParaRPr lang="en-US"/>
          </a:p>
        </p:txBody>
      </p:sp>
    </p:spTree>
    <p:extLst>
      <p:ext uri="{BB962C8B-B14F-4D97-AF65-F5344CB8AC3E}">
        <p14:creationId xmlns:p14="http://schemas.microsoft.com/office/powerpoint/2010/main" val="103878429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09D167E-DE83-40D8-A12A-7381618A3CB9}" type="datetimeFigureOut">
              <a:rPr lang="en-US" smtClean="0"/>
              <a:t>9/17/2014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13D19E-A37C-43F3-8489-9CAC516F9A89}" type="slidenum">
              <a:rPr lang="en-US" smtClean="0"/>
              <a:t>‹#›</a:t>
            </a:fld>
            <a:endParaRPr lang="en-US"/>
          </a:p>
        </p:txBody>
      </p:sp>
    </p:spTree>
    <p:extLst>
      <p:ext uri="{BB962C8B-B14F-4D97-AF65-F5344CB8AC3E}">
        <p14:creationId xmlns:p14="http://schemas.microsoft.com/office/powerpoint/2010/main" val="87728559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09D167E-DE83-40D8-A12A-7381618A3CB9}" type="datetimeFigureOut">
              <a:rPr lang="en-US" smtClean="0"/>
              <a:t>9/17/2014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13D19E-A37C-43F3-8489-9CAC516F9A89}" type="slidenum">
              <a:rPr lang="en-US" smtClean="0"/>
              <a:t>‹#›</a:t>
            </a:fld>
            <a:endParaRPr lang="en-US"/>
          </a:p>
        </p:txBody>
      </p:sp>
    </p:spTree>
    <p:extLst>
      <p:ext uri="{BB962C8B-B14F-4D97-AF65-F5344CB8AC3E}">
        <p14:creationId xmlns:p14="http://schemas.microsoft.com/office/powerpoint/2010/main" val="27598616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9D167E-DE83-40D8-A12A-7381618A3CB9}" type="datetimeFigureOut">
              <a:rPr lang="en-US" smtClean="0"/>
              <a:t>9/17/2014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13D19E-A37C-43F3-8489-9CAC516F9A89}" type="slidenum">
              <a:rPr lang="en-US" smtClean="0"/>
              <a:t>‹#›</a:t>
            </a:fld>
            <a:endParaRPr lang="en-US"/>
          </a:p>
        </p:txBody>
      </p:sp>
    </p:spTree>
    <p:extLst>
      <p:ext uri="{BB962C8B-B14F-4D97-AF65-F5344CB8AC3E}">
        <p14:creationId xmlns:p14="http://schemas.microsoft.com/office/powerpoint/2010/main" val="170754259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9D167E-DE83-40D8-A12A-7381618A3CB9}" type="datetimeFigureOut">
              <a:rPr lang="en-US" smtClean="0"/>
              <a:t>9/17/2014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3D19E-A37C-43F3-8489-9CAC516F9A89}" type="slidenum">
              <a:rPr lang="en-US" smtClean="0"/>
              <a:t>‹#›</a:t>
            </a:fld>
            <a:endParaRPr lang="en-US"/>
          </a:p>
        </p:txBody>
      </p:sp>
    </p:spTree>
    <p:extLst>
      <p:ext uri="{BB962C8B-B14F-4D97-AF65-F5344CB8AC3E}">
        <p14:creationId xmlns:p14="http://schemas.microsoft.com/office/powerpoint/2010/main" val="130561435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9D167E-DE83-40D8-A12A-7381618A3CB9}" type="datetimeFigureOut">
              <a:rPr lang="en-US" smtClean="0"/>
              <a:t>9/17/2014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3D19E-A37C-43F3-8489-9CAC516F9A89}" type="slidenum">
              <a:rPr lang="en-US" smtClean="0"/>
              <a:t>‹#›</a:t>
            </a:fld>
            <a:endParaRPr lang="en-US"/>
          </a:p>
        </p:txBody>
      </p:sp>
    </p:spTree>
    <p:extLst>
      <p:ext uri="{BB962C8B-B14F-4D97-AF65-F5344CB8AC3E}">
        <p14:creationId xmlns:p14="http://schemas.microsoft.com/office/powerpoint/2010/main" val="254042815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9D167E-DE83-40D8-A12A-7381618A3CB9}" type="datetimeFigureOut">
              <a:rPr lang="en-US" smtClean="0"/>
              <a:t>9/17/2014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13D19E-A37C-43F3-8489-9CAC516F9A89}" type="slidenum">
              <a:rPr lang="en-US" smtClean="0"/>
              <a:t>‹#›</a:t>
            </a:fld>
            <a:endParaRPr lang="en-US"/>
          </a:p>
        </p:txBody>
      </p:sp>
    </p:spTree>
    <p:extLst>
      <p:ext uri="{BB962C8B-B14F-4D97-AF65-F5344CB8AC3E}">
        <p14:creationId xmlns:p14="http://schemas.microsoft.com/office/powerpoint/2010/main" val="291693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318"/>
          <a:stretch/>
        </p:blipFill>
        <p:spPr>
          <a:xfrm>
            <a:off x="0" y="0"/>
            <a:ext cx="9144000" cy="6858000"/>
          </a:xfrm>
          <a:prstGeom prst="rect">
            <a:avLst/>
          </a:prstGeom>
        </p:spPr>
      </p:pic>
      <p:sp>
        <p:nvSpPr>
          <p:cNvPr id="3" name="TextBox 2"/>
          <p:cNvSpPr txBox="1"/>
          <p:nvPr/>
        </p:nvSpPr>
        <p:spPr>
          <a:xfrm>
            <a:off x="8651560" y="14590"/>
            <a:ext cx="492443" cy="4907605"/>
          </a:xfrm>
          <a:prstGeom prst="rect">
            <a:avLst/>
          </a:prstGeom>
          <a:noFill/>
        </p:spPr>
        <p:txBody>
          <a:bodyPr vert="vert" wrap="square" rtlCol="0">
            <a:spAutoFit/>
          </a:bodyPr>
          <a:lstStyle/>
          <a:p>
            <a:pPr algn="r"/>
            <a:r>
              <a:rPr lang="en-US" sz="2000" dirty="0" smtClean="0">
                <a:solidFill>
                  <a:schemeClr val="bg1"/>
                </a:solidFill>
              </a:rPr>
              <a:t>Photo from Backhouse:  </a:t>
            </a:r>
            <a:r>
              <a:rPr lang="en-US" sz="2000" i="1" dirty="0" smtClean="0">
                <a:solidFill>
                  <a:schemeClr val="bg1"/>
                </a:solidFill>
              </a:rPr>
              <a:t>The Jerusalem Temple</a:t>
            </a:r>
            <a:endParaRPr lang="en-US" sz="2000" i="1" dirty="0">
              <a:solidFill>
                <a:schemeClr val="bg1"/>
              </a:solidFill>
            </a:endParaRPr>
          </a:p>
        </p:txBody>
      </p:sp>
      <p:sp>
        <p:nvSpPr>
          <p:cNvPr id="8" name="TextBox 7"/>
          <p:cNvSpPr txBox="1"/>
          <p:nvPr/>
        </p:nvSpPr>
        <p:spPr>
          <a:xfrm>
            <a:off x="1184366" y="0"/>
            <a:ext cx="3387634" cy="584775"/>
          </a:xfrm>
          <a:prstGeom prst="rect">
            <a:avLst/>
          </a:prstGeom>
          <a:noFill/>
        </p:spPr>
        <p:txBody>
          <a:bodyPr wrap="square" rtlCol="0">
            <a:spAutoFit/>
          </a:bodyPr>
          <a:lstStyle/>
          <a:p>
            <a:r>
              <a:rPr lang="en-US" sz="3200" b="1" dirty="0" smtClean="0"/>
              <a:t>John </a:t>
            </a:r>
            <a:r>
              <a:rPr lang="en-US" sz="3200" b="1" dirty="0" smtClean="0"/>
              <a:t>10.22-42 NET</a:t>
            </a:r>
            <a:endParaRPr lang="en-US" sz="3200" b="1" dirty="0"/>
          </a:p>
        </p:txBody>
      </p:sp>
    </p:spTree>
    <p:extLst>
      <p:ext uri="{BB962C8B-B14F-4D97-AF65-F5344CB8AC3E}">
        <p14:creationId xmlns:p14="http://schemas.microsoft.com/office/powerpoint/2010/main" val="87830602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986528"/>
          </a:xfrm>
          <a:prstGeom prst="rect">
            <a:avLst/>
          </a:prstGeom>
          <a:solidFill>
            <a:srgbClr val="ADD0D7"/>
          </a:solidFill>
        </p:spPr>
        <p:txBody>
          <a:bodyPr wrap="square" rtlCol="0">
            <a:spAutoFit/>
          </a:bodyPr>
          <a:lstStyle/>
          <a:p>
            <a:r>
              <a:rPr lang="en-US" sz="3200" dirty="0"/>
              <a:t>John 10.34-36:  Jesus answered, “Is it not written in your </a:t>
            </a:r>
            <a:r>
              <a:rPr lang="en-US" sz="3200" dirty="0">
                <a:solidFill>
                  <a:srgbClr val="7030A0"/>
                </a:solidFill>
              </a:rPr>
              <a:t>law</a:t>
            </a:r>
            <a:r>
              <a:rPr lang="en-US" sz="3200" dirty="0"/>
              <a:t>, </a:t>
            </a:r>
            <a:r>
              <a:rPr lang="en-US" sz="3200" u="sng" dirty="0">
                <a:solidFill>
                  <a:srgbClr val="FF0000"/>
                </a:solidFill>
              </a:rPr>
              <a:t>‘I said, you are gods’</a:t>
            </a:r>
            <a:r>
              <a:rPr lang="en-US" sz="3200" dirty="0"/>
              <a:t>?  </a:t>
            </a:r>
            <a:endParaRPr lang="en-US" sz="3200" dirty="0" smtClean="0"/>
          </a:p>
          <a:p>
            <a:endParaRPr lang="en-US" sz="3200" dirty="0" smtClean="0"/>
          </a:p>
          <a:p>
            <a:r>
              <a:rPr lang="en-US" sz="3200" dirty="0" smtClean="0"/>
              <a:t>			</a:t>
            </a:r>
            <a:r>
              <a:rPr lang="en-US" sz="3200" dirty="0" smtClean="0">
                <a:solidFill>
                  <a:srgbClr val="FF0000"/>
                </a:solidFill>
              </a:rPr>
              <a:t>quotation of Psalm 82.6</a:t>
            </a:r>
          </a:p>
          <a:p>
            <a:endParaRPr lang="en-US" sz="3200" dirty="0"/>
          </a:p>
          <a:p>
            <a:r>
              <a:rPr lang="en-US" sz="3200" dirty="0" smtClean="0">
                <a:solidFill>
                  <a:srgbClr val="7030A0"/>
                </a:solidFill>
              </a:rPr>
              <a:t>The Jewish Scriptures = our Old Testament</a:t>
            </a:r>
          </a:p>
          <a:p>
            <a:endParaRPr lang="en-US" sz="3200" dirty="0" smtClean="0"/>
          </a:p>
          <a:p>
            <a:endParaRPr lang="en-US" sz="3200" dirty="0"/>
          </a:p>
          <a:p>
            <a:r>
              <a:rPr lang="en-US" sz="3200" dirty="0" smtClean="0"/>
              <a:t>If </a:t>
            </a:r>
            <a:r>
              <a:rPr lang="en-US" sz="3200" dirty="0"/>
              <a:t>those people to whom the word of God came were called ‘gods’ (and the scripture cannot be broken), do you say about the one whom the Father set apart and sent into the world, ‘You are blaspheming,’ because I said, ‘I am the Son of God’?”</a:t>
            </a:r>
            <a:endParaRPr lang="en-US" sz="3200" dirty="0" smtClean="0"/>
          </a:p>
          <a:p>
            <a:endParaRPr lang="en-US" sz="3200" dirty="0"/>
          </a:p>
        </p:txBody>
      </p:sp>
      <p:cxnSp>
        <p:nvCxnSpPr>
          <p:cNvPr id="4" name="Straight Arrow Connector 3"/>
          <p:cNvCxnSpPr/>
          <p:nvPr/>
        </p:nvCxnSpPr>
        <p:spPr>
          <a:xfrm>
            <a:off x="1192696" y="954156"/>
            <a:ext cx="9939" cy="1470992"/>
          </a:xfrm>
          <a:prstGeom prst="straightConnector1">
            <a:avLst/>
          </a:prstGeom>
          <a:ln w="508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3717235" y="954156"/>
            <a:ext cx="3313" cy="59634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673295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986528"/>
          </a:xfrm>
          <a:prstGeom prst="rect">
            <a:avLst/>
          </a:prstGeom>
          <a:solidFill>
            <a:srgbClr val="ADD0D7"/>
          </a:solidFill>
        </p:spPr>
        <p:txBody>
          <a:bodyPr wrap="square" rtlCol="0">
            <a:spAutoFit/>
          </a:bodyPr>
          <a:lstStyle/>
          <a:p>
            <a:r>
              <a:rPr lang="en-US" sz="3200" dirty="0"/>
              <a:t>John 10.34-36:  Jesus answered, “Is it not written in your law, </a:t>
            </a:r>
            <a:r>
              <a:rPr lang="en-US" sz="3200" u="sng" dirty="0">
                <a:solidFill>
                  <a:srgbClr val="FF0000"/>
                </a:solidFill>
              </a:rPr>
              <a:t>‘I said, you are gods’</a:t>
            </a:r>
            <a:r>
              <a:rPr lang="en-US" sz="3200" dirty="0"/>
              <a:t>?  </a:t>
            </a:r>
            <a:endParaRPr lang="en-US" sz="3200" dirty="0" smtClean="0"/>
          </a:p>
          <a:p>
            <a:endParaRPr lang="en-US" sz="3200" dirty="0" smtClean="0"/>
          </a:p>
          <a:p>
            <a:pPr algn="ctr"/>
            <a:r>
              <a:rPr lang="en-US" sz="3200" dirty="0" smtClean="0">
                <a:solidFill>
                  <a:srgbClr val="FF0000"/>
                </a:solidFill>
              </a:rPr>
              <a:t>Psalm 82.6:  “I </a:t>
            </a:r>
            <a:r>
              <a:rPr lang="en-US" sz="3200" dirty="0">
                <a:solidFill>
                  <a:srgbClr val="FF0000"/>
                </a:solidFill>
              </a:rPr>
              <a:t>myself said, ‘You are gods, </a:t>
            </a:r>
            <a:endParaRPr lang="en-US" sz="3200" dirty="0" smtClean="0">
              <a:solidFill>
                <a:srgbClr val="FF0000"/>
              </a:solidFill>
            </a:endParaRPr>
          </a:p>
          <a:p>
            <a:pPr algn="ctr"/>
            <a:r>
              <a:rPr lang="en-US" sz="3200" dirty="0" smtClean="0">
                <a:solidFill>
                  <a:srgbClr val="FF0000"/>
                </a:solidFill>
              </a:rPr>
              <a:t>and </a:t>
            </a:r>
            <a:r>
              <a:rPr lang="en-US" sz="3200" dirty="0">
                <a:solidFill>
                  <a:srgbClr val="FF0000"/>
                </a:solidFill>
              </a:rPr>
              <a:t>all sons of the Most High.’”</a:t>
            </a:r>
            <a:r>
              <a:rPr lang="en-US" sz="3200" dirty="0"/>
              <a:t> </a:t>
            </a:r>
            <a:endParaRPr lang="en-US" sz="3200" dirty="0" smtClean="0">
              <a:solidFill>
                <a:srgbClr val="FF0000"/>
              </a:solidFill>
            </a:endParaRPr>
          </a:p>
          <a:p>
            <a:endParaRPr lang="en-US" sz="3200" dirty="0"/>
          </a:p>
          <a:p>
            <a:pPr algn="ctr"/>
            <a:r>
              <a:rPr lang="en-US" sz="3200" smtClean="0">
                <a:solidFill>
                  <a:srgbClr val="7030A0"/>
                </a:solidFill>
              </a:rPr>
              <a:t>They </a:t>
            </a:r>
            <a:r>
              <a:rPr lang="en-US" sz="3200" dirty="0" smtClean="0">
                <a:solidFill>
                  <a:srgbClr val="7030A0"/>
                </a:solidFill>
              </a:rPr>
              <a:t>represent God, so “sons” of God, so “gods”</a:t>
            </a:r>
          </a:p>
          <a:p>
            <a:endParaRPr lang="en-US" sz="3200" dirty="0"/>
          </a:p>
          <a:p>
            <a:r>
              <a:rPr lang="en-US" sz="3200" dirty="0" smtClean="0"/>
              <a:t>If </a:t>
            </a:r>
            <a:r>
              <a:rPr lang="en-US" sz="3200" dirty="0"/>
              <a:t>those people to whom the word of God came were called ‘gods’ (and the scripture cannot be broken), do you say about the one whom the Father set apart and sent into the world, ‘You are blaspheming,’ because I said, ‘I am the Son of God’?”</a:t>
            </a:r>
            <a:endParaRPr lang="en-US" sz="3200" dirty="0" smtClean="0"/>
          </a:p>
          <a:p>
            <a:endParaRPr lang="en-US" sz="3200" dirty="0"/>
          </a:p>
        </p:txBody>
      </p:sp>
      <p:cxnSp>
        <p:nvCxnSpPr>
          <p:cNvPr id="5" name="Straight Arrow Connector 4"/>
          <p:cNvCxnSpPr/>
          <p:nvPr/>
        </p:nvCxnSpPr>
        <p:spPr>
          <a:xfrm flipH="1">
            <a:off x="3717235" y="954156"/>
            <a:ext cx="3313" cy="59634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13111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986528"/>
          </a:xfrm>
          <a:prstGeom prst="rect">
            <a:avLst/>
          </a:prstGeom>
          <a:solidFill>
            <a:srgbClr val="ADD0D7"/>
          </a:solidFill>
        </p:spPr>
        <p:txBody>
          <a:bodyPr wrap="square" rtlCol="0">
            <a:spAutoFit/>
          </a:bodyPr>
          <a:lstStyle/>
          <a:p>
            <a:r>
              <a:rPr lang="en-US" sz="3200" dirty="0"/>
              <a:t>John 10.34-36:  Jesus answered, “Is it not written in your law, </a:t>
            </a:r>
            <a:r>
              <a:rPr lang="en-US" sz="3200" u="sng" dirty="0">
                <a:solidFill>
                  <a:srgbClr val="FF0000"/>
                </a:solidFill>
              </a:rPr>
              <a:t>‘I said, you are gods’</a:t>
            </a:r>
            <a:r>
              <a:rPr lang="en-US" sz="3200" dirty="0"/>
              <a:t>?  </a:t>
            </a:r>
            <a:endParaRPr lang="en-US" sz="3200" dirty="0" smtClean="0"/>
          </a:p>
          <a:p>
            <a:endParaRPr lang="en-US" sz="3200" dirty="0" smtClean="0"/>
          </a:p>
          <a:p>
            <a:pPr algn="ctr"/>
            <a:r>
              <a:rPr lang="en-US" sz="3200" dirty="0" smtClean="0">
                <a:solidFill>
                  <a:srgbClr val="FF0000"/>
                </a:solidFill>
              </a:rPr>
              <a:t>In Psalm 82.6:  God was angry with these “gods” </a:t>
            </a:r>
          </a:p>
          <a:p>
            <a:pPr algn="ctr"/>
            <a:r>
              <a:rPr lang="en-US" sz="3200" dirty="0" smtClean="0">
                <a:solidFill>
                  <a:srgbClr val="FF0000"/>
                </a:solidFill>
              </a:rPr>
              <a:t>for failing to represent God and uphold justice, </a:t>
            </a:r>
          </a:p>
          <a:p>
            <a:pPr algn="ctr"/>
            <a:r>
              <a:rPr lang="en-US" sz="3200" dirty="0" smtClean="0">
                <a:solidFill>
                  <a:srgbClr val="FF0000"/>
                </a:solidFill>
              </a:rPr>
              <a:t>so God condemned them and </a:t>
            </a:r>
          </a:p>
          <a:p>
            <a:pPr algn="ctr"/>
            <a:r>
              <a:rPr lang="en-US" sz="3200" dirty="0" smtClean="0">
                <a:solidFill>
                  <a:srgbClr val="FF0000"/>
                </a:solidFill>
              </a:rPr>
              <a:t>would administrate over his people himself.</a:t>
            </a:r>
          </a:p>
          <a:p>
            <a:endParaRPr lang="en-US" sz="3200" dirty="0"/>
          </a:p>
          <a:p>
            <a:r>
              <a:rPr lang="en-US" sz="3200" dirty="0" smtClean="0"/>
              <a:t>If </a:t>
            </a:r>
            <a:r>
              <a:rPr lang="en-US" sz="3200" dirty="0"/>
              <a:t>those people to whom the word of God came were called ‘gods’ (and </a:t>
            </a:r>
            <a:r>
              <a:rPr lang="en-US" sz="3200" dirty="0">
                <a:solidFill>
                  <a:srgbClr val="7030A0"/>
                </a:solidFill>
              </a:rPr>
              <a:t>the scripture cannot be broken</a:t>
            </a:r>
            <a:r>
              <a:rPr lang="en-US" sz="3200" dirty="0"/>
              <a:t>), do you say about the one whom the Father set apart and sent into the world, ‘You are blaspheming,’ because I said, ‘I am the Son of God’?”</a:t>
            </a:r>
            <a:endParaRPr lang="en-US" sz="3200" dirty="0" smtClean="0"/>
          </a:p>
          <a:p>
            <a:endParaRPr lang="en-US" sz="3200" dirty="0"/>
          </a:p>
        </p:txBody>
      </p:sp>
      <p:cxnSp>
        <p:nvCxnSpPr>
          <p:cNvPr id="5" name="Straight Arrow Connector 4"/>
          <p:cNvCxnSpPr/>
          <p:nvPr/>
        </p:nvCxnSpPr>
        <p:spPr>
          <a:xfrm flipH="1">
            <a:off x="3717235" y="954156"/>
            <a:ext cx="3313" cy="59634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870660"/>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3046988"/>
          </a:xfrm>
          <a:prstGeom prst="rect">
            <a:avLst/>
          </a:prstGeom>
          <a:solidFill>
            <a:srgbClr val="ADD0D7"/>
          </a:solidFill>
        </p:spPr>
        <p:txBody>
          <a:bodyPr wrap="square" rtlCol="0">
            <a:spAutoFit/>
          </a:bodyPr>
          <a:lstStyle/>
          <a:p>
            <a:r>
              <a:rPr lang="en-US" sz="3200" dirty="0" smtClean="0"/>
              <a:t>John 10.37-39: “If I do not perform the deeds of my Father, do not believe me.  But if I do them, even if you do not believe me, believe the deeds, so that you may come to know and understand that I am in the Father and the Father is in me.”  Then they attempted again to seize him, but he escaped their clutches.</a:t>
            </a:r>
            <a:endParaRPr lang="en-US" sz="3200"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7330" b="26670"/>
          <a:stretch/>
        </p:blipFill>
        <p:spPr>
          <a:xfrm>
            <a:off x="0" y="3046988"/>
            <a:ext cx="9144000" cy="3840480"/>
          </a:xfrm>
          <a:prstGeom prst="rect">
            <a:avLst/>
          </a:prstGeom>
        </p:spPr>
      </p:pic>
    </p:spTree>
    <p:extLst>
      <p:ext uri="{BB962C8B-B14F-4D97-AF65-F5344CB8AC3E}">
        <p14:creationId xmlns:p14="http://schemas.microsoft.com/office/powerpoint/2010/main" val="6913442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4999"/>
          <a:stretch/>
        </p:blipFill>
        <p:spPr>
          <a:xfrm>
            <a:off x="1431235" y="0"/>
            <a:ext cx="7772400" cy="6858000"/>
          </a:xfrm>
          <a:prstGeom prst="rect">
            <a:avLst/>
          </a:prstGeom>
        </p:spPr>
      </p:pic>
      <p:sp>
        <p:nvSpPr>
          <p:cNvPr id="4" name="TextBox 3"/>
          <p:cNvSpPr txBox="1"/>
          <p:nvPr/>
        </p:nvSpPr>
        <p:spPr>
          <a:xfrm>
            <a:off x="0" y="0"/>
            <a:ext cx="4403035" cy="6986528"/>
          </a:xfrm>
          <a:prstGeom prst="rect">
            <a:avLst/>
          </a:prstGeom>
          <a:solidFill>
            <a:srgbClr val="ADD0D7"/>
          </a:solidFill>
        </p:spPr>
        <p:txBody>
          <a:bodyPr wrap="square" rtlCol="0">
            <a:spAutoFit/>
          </a:bodyPr>
          <a:lstStyle/>
          <a:p>
            <a:r>
              <a:rPr lang="en-US" sz="3200" dirty="0" smtClean="0"/>
              <a:t>John 10.40-42:  Jesus went back across the Jordan River again to the place where John had been baptizing at an earlier time, and he stayed there.  Many came to him and began to say, “John performed no miraculous sign, but everything John said about this man was true!”  And many believed in Jesus there.</a:t>
            </a:r>
            <a:endParaRPr lang="en-US" sz="3200" dirty="0"/>
          </a:p>
        </p:txBody>
      </p:sp>
    </p:spTree>
    <p:extLst>
      <p:ext uri="{BB962C8B-B14F-4D97-AF65-F5344CB8AC3E}">
        <p14:creationId xmlns:p14="http://schemas.microsoft.com/office/powerpoint/2010/main" val="17346236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986528"/>
          </a:xfrm>
          <a:prstGeom prst="rect">
            <a:avLst/>
          </a:prstGeom>
          <a:solidFill>
            <a:srgbClr val="ADD0D7"/>
          </a:solidFill>
        </p:spPr>
        <p:txBody>
          <a:bodyPr wrap="square" rtlCol="0">
            <a:spAutoFit/>
          </a:bodyPr>
          <a:lstStyle/>
          <a:p>
            <a:pPr algn="ctr"/>
            <a:endParaRPr lang="en-US" sz="3200" dirty="0" smtClean="0"/>
          </a:p>
          <a:p>
            <a:pPr algn="ctr"/>
            <a:endParaRPr lang="en-US" sz="3200" dirty="0"/>
          </a:p>
          <a:p>
            <a:pPr algn="ctr"/>
            <a:endParaRPr lang="en-US" sz="3200" dirty="0" smtClean="0"/>
          </a:p>
          <a:p>
            <a:pPr algn="ctr"/>
            <a:endParaRPr lang="en-US" sz="3200" dirty="0" smtClean="0"/>
          </a:p>
          <a:p>
            <a:pPr algn="ctr"/>
            <a:endParaRPr lang="en-US" sz="3200" dirty="0"/>
          </a:p>
          <a:p>
            <a:pPr algn="ctr"/>
            <a:endParaRPr lang="en-US" sz="3200" dirty="0"/>
          </a:p>
          <a:p>
            <a:pPr algn="ctr"/>
            <a:endParaRPr lang="en-US" sz="3200" dirty="0" smtClean="0"/>
          </a:p>
          <a:p>
            <a:pPr algn="ctr"/>
            <a:endParaRPr lang="en-US" sz="3200" dirty="0"/>
          </a:p>
          <a:p>
            <a:pPr algn="ctr"/>
            <a:endParaRPr lang="en-US" sz="3200" dirty="0" smtClean="0"/>
          </a:p>
          <a:p>
            <a:endParaRPr lang="en-US" sz="3200" dirty="0"/>
          </a:p>
          <a:p>
            <a:pPr algn="ctr"/>
            <a:endParaRPr lang="en-US" sz="3200" dirty="0" smtClean="0"/>
          </a:p>
          <a:p>
            <a:pPr algn="ctr"/>
            <a:endParaRPr lang="en-US" sz="3200" dirty="0"/>
          </a:p>
          <a:p>
            <a:endParaRPr lang="en-US" sz="3200" dirty="0" smtClean="0"/>
          </a:p>
          <a:p>
            <a:endParaRPr lang="en-US" sz="3200" dirty="0"/>
          </a:p>
        </p:txBody>
      </p:sp>
      <p:sp>
        <p:nvSpPr>
          <p:cNvPr id="2" name="Rounded Rectangle 1"/>
          <p:cNvSpPr/>
          <p:nvPr/>
        </p:nvSpPr>
        <p:spPr>
          <a:xfrm>
            <a:off x="1113136" y="192524"/>
            <a:ext cx="6917725" cy="65078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chemeClr val="bg1"/>
                </a:solidFill>
              </a:rPr>
              <a:t>God gives you to Jesus and grace to you.</a:t>
            </a:r>
          </a:p>
        </p:txBody>
      </p:sp>
      <p:sp>
        <p:nvSpPr>
          <p:cNvPr id="6" name="Rounded Rectangle 5"/>
          <p:cNvSpPr/>
          <p:nvPr/>
        </p:nvSpPr>
        <p:spPr>
          <a:xfrm>
            <a:off x="1705419" y="1766167"/>
            <a:ext cx="5733155" cy="65078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You heal from spiritual </a:t>
            </a:r>
            <a:r>
              <a:rPr lang="en-US" sz="3200" dirty="0" smtClean="0"/>
              <a:t>blindness.</a:t>
            </a:r>
            <a:endParaRPr lang="en-US" sz="3200" dirty="0"/>
          </a:p>
        </p:txBody>
      </p:sp>
      <p:sp>
        <p:nvSpPr>
          <p:cNvPr id="7" name="Rounded Rectangle 6"/>
          <p:cNvSpPr/>
          <p:nvPr/>
        </p:nvSpPr>
        <p:spPr>
          <a:xfrm>
            <a:off x="1906542" y="3339810"/>
            <a:ext cx="5330910" cy="65078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You choose to believe in Jesus.</a:t>
            </a:r>
          </a:p>
        </p:txBody>
      </p:sp>
      <p:sp>
        <p:nvSpPr>
          <p:cNvPr id="8" name="Rounded Rectangle 7"/>
          <p:cNvSpPr/>
          <p:nvPr/>
        </p:nvSpPr>
        <p:spPr>
          <a:xfrm>
            <a:off x="4724142" y="4913453"/>
            <a:ext cx="4119435" cy="65078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You receive eternal life.</a:t>
            </a:r>
          </a:p>
        </p:txBody>
      </p:sp>
      <p:sp>
        <p:nvSpPr>
          <p:cNvPr id="9" name="Rounded Rectangle 8"/>
          <p:cNvSpPr/>
          <p:nvPr/>
        </p:nvSpPr>
        <p:spPr>
          <a:xfrm>
            <a:off x="304284" y="4913453"/>
            <a:ext cx="4119435" cy="1054447"/>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You follow Jesus	</a:t>
            </a:r>
          </a:p>
          <a:p>
            <a:pPr algn="ctr"/>
            <a:r>
              <a:rPr lang="en-US" sz="3200" dirty="0"/>
              <a:t>and start to grow.</a:t>
            </a:r>
          </a:p>
        </p:txBody>
      </p:sp>
      <p:cxnSp>
        <p:nvCxnSpPr>
          <p:cNvPr id="12" name="Straight Arrow Connector 11"/>
          <p:cNvCxnSpPr/>
          <p:nvPr/>
        </p:nvCxnSpPr>
        <p:spPr>
          <a:xfrm>
            <a:off x="4571997" y="843313"/>
            <a:ext cx="0" cy="81131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359644" y="3990599"/>
            <a:ext cx="0" cy="81131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775147" y="3990599"/>
            <a:ext cx="0" cy="81131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585057" y="2416956"/>
            <a:ext cx="0" cy="81131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495203"/>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134" y="0"/>
            <a:ext cx="9144000" cy="6986528"/>
          </a:xfrm>
          <a:prstGeom prst="rect">
            <a:avLst/>
          </a:prstGeom>
          <a:solidFill>
            <a:srgbClr val="ADD0D7"/>
          </a:solidFill>
        </p:spPr>
        <p:txBody>
          <a:bodyPr wrap="square" rtlCol="0">
            <a:spAutoFit/>
          </a:bodyPr>
          <a:lstStyle/>
          <a:p>
            <a:pPr algn="ctr"/>
            <a:endParaRPr lang="en-US" sz="3200" dirty="0" smtClean="0"/>
          </a:p>
          <a:p>
            <a:pPr algn="ctr"/>
            <a:endParaRPr lang="en-US" sz="3200" dirty="0"/>
          </a:p>
          <a:p>
            <a:pPr algn="ctr"/>
            <a:endParaRPr lang="en-US" sz="3200" dirty="0" smtClean="0"/>
          </a:p>
          <a:p>
            <a:pPr algn="ctr"/>
            <a:endParaRPr lang="en-US" sz="3200" dirty="0" smtClean="0"/>
          </a:p>
          <a:p>
            <a:pPr algn="ctr"/>
            <a:endParaRPr lang="en-US" sz="3200" dirty="0"/>
          </a:p>
          <a:p>
            <a:pPr algn="ctr"/>
            <a:endParaRPr lang="en-US" sz="3200" dirty="0"/>
          </a:p>
          <a:p>
            <a:pPr algn="ctr"/>
            <a:endParaRPr lang="en-US" sz="3200" dirty="0" smtClean="0"/>
          </a:p>
          <a:p>
            <a:pPr algn="ctr"/>
            <a:endParaRPr lang="en-US" sz="3200" dirty="0"/>
          </a:p>
          <a:p>
            <a:pPr algn="ctr"/>
            <a:endParaRPr lang="en-US" sz="3200" dirty="0" smtClean="0"/>
          </a:p>
          <a:p>
            <a:endParaRPr lang="en-US" sz="3200" dirty="0"/>
          </a:p>
          <a:p>
            <a:pPr algn="ctr"/>
            <a:endParaRPr lang="en-US" sz="3200" dirty="0" smtClean="0"/>
          </a:p>
          <a:p>
            <a:pPr algn="ctr"/>
            <a:endParaRPr lang="en-US" sz="3200" dirty="0"/>
          </a:p>
          <a:p>
            <a:endParaRPr lang="en-US" sz="3200" dirty="0" smtClean="0"/>
          </a:p>
          <a:p>
            <a:endParaRPr lang="en-US" sz="3200" dirty="0"/>
          </a:p>
        </p:txBody>
      </p:sp>
      <p:sp>
        <p:nvSpPr>
          <p:cNvPr id="2" name="Rounded Rectangle 1"/>
          <p:cNvSpPr/>
          <p:nvPr/>
        </p:nvSpPr>
        <p:spPr>
          <a:xfrm>
            <a:off x="129068" y="192524"/>
            <a:ext cx="4051047" cy="65078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chemeClr val="bg1"/>
                </a:solidFill>
              </a:rPr>
              <a:t>God gives you to </a:t>
            </a:r>
            <a:r>
              <a:rPr lang="en-US" sz="3200" dirty="0" smtClean="0">
                <a:solidFill>
                  <a:schemeClr val="bg1"/>
                </a:solidFill>
              </a:rPr>
              <a:t>Jesus.</a:t>
            </a:r>
            <a:endParaRPr lang="en-US" sz="3200" dirty="0">
              <a:solidFill>
                <a:schemeClr val="bg1"/>
              </a:solidFill>
            </a:endParaRPr>
          </a:p>
        </p:txBody>
      </p:sp>
      <p:sp>
        <p:nvSpPr>
          <p:cNvPr id="6" name="Rounded Rectangle 5"/>
          <p:cNvSpPr/>
          <p:nvPr/>
        </p:nvSpPr>
        <p:spPr>
          <a:xfrm>
            <a:off x="129068" y="1763330"/>
            <a:ext cx="4051047" cy="157648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God gives you grace</a:t>
            </a:r>
          </a:p>
          <a:p>
            <a:pPr algn="ctr"/>
            <a:r>
              <a:rPr lang="en-US" sz="3200" dirty="0" smtClean="0"/>
              <a:t>based on Christ’s righteousness.</a:t>
            </a:r>
            <a:endParaRPr lang="en-US" sz="3200" dirty="0"/>
          </a:p>
        </p:txBody>
      </p:sp>
      <p:sp>
        <p:nvSpPr>
          <p:cNvPr id="8" name="Rounded Rectangle 7"/>
          <p:cNvSpPr/>
          <p:nvPr/>
        </p:nvSpPr>
        <p:spPr>
          <a:xfrm>
            <a:off x="5517438" y="192524"/>
            <a:ext cx="3440028" cy="113117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Nothing/Nobody can tear you away.</a:t>
            </a:r>
            <a:endParaRPr lang="en-US" sz="3200" dirty="0"/>
          </a:p>
        </p:txBody>
      </p:sp>
      <p:cxnSp>
        <p:nvCxnSpPr>
          <p:cNvPr id="12" name="Straight Arrow Connector 11"/>
          <p:cNvCxnSpPr/>
          <p:nvPr/>
        </p:nvCxnSpPr>
        <p:spPr>
          <a:xfrm>
            <a:off x="4180115" y="450009"/>
            <a:ext cx="1337323" cy="283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517438" y="1763330"/>
            <a:ext cx="3440028" cy="113117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You cannot </a:t>
            </a:r>
          </a:p>
          <a:p>
            <a:pPr algn="ctr"/>
            <a:r>
              <a:rPr lang="en-US" sz="3200" dirty="0" smtClean="0"/>
              <a:t>un-earn it.</a:t>
            </a:r>
            <a:endParaRPr lang="en-US" sz="3200" dirty="0"/>
          </a:p>
        </p:txBody>
      </p:sp>
      <p:cxnSp>
        <p:nvCxnSpPr>
          <p:cNvPr id="17" name="Straight Arrow Connector 16"/>
          <p:cNvCxnSpPr/>
          <p:nvPr/>
        </p:nvCxnSpPr>
        <p:spPr>
          <a:xfrm>
            <a:off x="4180115" y="2109106"/>
            <a:ext cx="1337323" cy="283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29068" y="4259827"/>
            <a:ext cx="4051047" cy="157648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Jesus promised eternal life.</a:t>
            </a:r>
            <a:endParaRPr lang="en-US" sz="3200" dirty="0"/>
          </a:p>
        </p:txBody>
      </p:sp>
      <p:sp>
        <p:nvSpPr>
          <p:cNvPr id="19" name="Rounded Rectangle 18"/>
          <p:cNvSpPr/>
          <p:nvPr/>
        </p:nvSpPr>
        <p:spPr>
          <a:xfrm>
            <a:off x="5517438" y="4259827"/>
            <a:ext cx="3440028" cy="113117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You can </a:t>
            </a:r>
          </a:p>
          <a:p>
            <a:pPr algn="ctr"/>
            <a:r>
              <a:rPr lang="en-US" sz="3200" dirty="0" smtClean="0"/>
              <a:t>count on it.</a:t>
            </a:r>
            <a:endParaRPr lang="en-US" sz="3200" dirty="0"/>
          </a:p>
        </p:txBody>
      </p:sp>
      <p:cxnSp>
        <p:nvCxnSpPr>
          <p:cNvPr id="20" name="Straight Arrow Connector 19"/>
          <p:cNvCxnSpPr/>
          <p:nvPr/>
        </p:nvCxnSpPr>
        <p:spPr>
          <a:xfrm>
            <a:off x="4180115" y="4605603"/>
            <a:ext cx="1337323" cy="283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236869"/>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318"/>
          <a:stretch/>
        </p:blipFill>
        <p:spPr>
          <a:xfrm>
            <a:off x="0" y="0"/>
            <a:ext cx="9144000" cy="6858000"/>
          </a:xfrm>
          <a:prstGeom prst="rect">
            <a:avLst/>
          </a:prstGeom>
        </p:spPr>
      </p:pic>
      <p:sp>
        <p:nvSpPr>
          <p:cNvPr id="4" name="Oval 3"/>
          <p:cNvSpPr/>
          <p:nvPr/>
        </p:nvSpPr>
        <p:spPr>
          <a:xfrm>
            <a:off x="1994172" y="0"/>
            <a:ext cx="4066160" cy="67120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smtClean="0"/>
              <a:t>Solomon’s Portico</a:t>
            </a:r>
            <a:endParaRPr lang="en-US" sz="2800" dirty="0"/>
          </a:p>
        </p:txBody>
      </p:sp>
      <p:cxnSp>
        <p:nvCxnSpPr>
          <p:cNvPr id="6" name="Straight Arrow Connector 5"/>
          <p:cNvCxnSpPr/>
          <p:nvPr/>
        </p:nvCxnSpPr>
        <p:spPr>
          <a:xfrm flipH="1">
            <a:off x="3375500" y="603115"/>
            <a:ext cx="291828" cy="43774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0" y="5288340"/>
            <a:ext cx="9144000" cy="1569660"/>
          </a:xfrm>
          <a:prstGeom prst="rect">
            <a:avLst/>
          </a:prstGeom>
          <a:solidFill>
            <a:srgbClr val="ADD0D7"/>
          </a:solidFill>
        </p:spPr>
        <p:txBody>
          <a:bodyPr wrap="square" rtlCol="0">
            <a:spAutoFit/>
          </a:bodyPr>
          <a:lstStyle/>
          <a:p>
            <a:r>
              <a:rPr lang="en-US" sz="3200" dirty="0" smtClean="0"/>
              <a:t>John 10.22-23 NET:   Then came the feast of the Dedication in Jerusalem.  It was winter, and Jesus was walking in the temple area in Solomon's Portico.</a:t>
            </a:r>
            <a:endParaRPr lang="en-US" sz="3200" dirty="0"/>
          </a:p>
        </p:txBody>
      </p:sp>
    </p:spTree>
    <p:extLst>
      <p:ext uri="{BB962C8B-B14F-4D97-AF65-F5344CB8AC3E}">
        <p14:creationId xmlns:p14="http://schemas.microsoft.com/office/powerpoint/2010/main" val="2951101224"/>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725" t="42951" r="24884" b="4656"/>
          <a:stretch/>
        </p:blipFill>
        <p:spPr>
          <a:xfrm>
            <a:off x="0" y="0"/>
            <a:ext cx="9144000" cy="6858000"/>
          </a:xfrm>
          <a:prstGeom prst="rect">
            <a:avLst/>
          </a:prstGeom>
        </p:spPr>
      </p:pic>
      <p:sp>
        <p:nvSpPr>
          <p:cNvPr id="3" name="TextBox 2"/>
          <p:cNvSpPr txBox="1"/>
          <p:nvPr/>
        </p:nvSpPr>
        <p:spPr>
          <a:xfrm>
            <a:off x="0" y="0"/>
            <a:ext cx="9144000" cy="1569660"/>
          </a:xfrm>
          <a:prstGeom prst="rect">
            <a:avLst/>
          </a:prstGeom>
          <a:solidFill>
            <a:srgbClr val="ADD0D7"/>
          </a:solidFill>
        </p:spPr>
        <p:txBody>
          <a:bodyPr wrap="square" rtlCol="0">
            <a:spAutoFit/>
          </a:bodyPr>
          <a:lstStyle/>
          <a:p>
            <a:r>
              <a:rPr lang="en-US" sz="3200" dirty="0" smtClean="0"/>
              <a:t>John 10.24:  The Jewish leaders surrounded him and asked, “How long will you keep us in suspense? If you are the Christ, tell us plainly.” </a:t>
            </a:r>
            <a:endParaRPr lang="en-US" sz="3200" dirty="0"/>
          </a:p>
        </p:txBody>
      </p:sp>
    </p:spTree>
    <p:extLst>
      <p:ext uri="{BB962C8B-B14F-4D97-AF65-F5344CB8AC3E}">
        <p14:creationId xmlns:p14="http://schemas.microsoft.com/office/powerpoint/2010/main" val="337652352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725" t="42953" r="24884" b="12340"/>
          <a:stretch/>
        </p:blipFill>
        <p:spPr>
          <a:xfrm>
            <a:off x="0" y="1031051"/>
            <a:ext cx="9144000" cy="5852160"/>
          </a:xfrm>
          <a:prstGeom prst="rect">
            <a:avLst/>
          </a:prstGeom>
        </p:spPr>
      </p:pic>
      <p:sp>
        <p:nvSpPr>
          <p:cNvPr id="3" name="TextBox 2"/>
          <p:cNvSpPr txBox="1"/>
          <p:nvPr/>
        </p:nvSpPr>
        <p:spPr>
          <a:xfrm>
            <a:off x="0" y="0"/>
            <a:ext cx="9144000" cy="2062103"/>
          </a:xfrm>
          <a:prstGeom prst="rect">
            <a:avLst/>
          </a:prstGeom>
          <a:solidFill>
            <a:srgbClr val="ADD0D7"/>
          </a:solidFill>
        </p:spPr>
        <p:txBody>
          <a:bodyPr wrap="square" rtlCol="0">
            <a:spAutoFit/>
          </a:bodyPr>
          <a:lstStyle/>
          <a:p>
            <a:r>
              <a:rPr lang="en-US" sz="3200" dirty="0"/>
              <a:t>John 10.25-26:  Jesus replied, “I told you and you do not believe. The deeds I do in my Father's name testify about me.  But you refuse to believe because you are not my sheep.”</a:t>
            </a:r>
          </a:p>
        </p:txBody>
      </p:sp>
    </p:spTree>
    <p:extLst>
      <p:ext uri="{BB962C8B-B14F-4D97-AF65-F5344CB8AC3E}">
        <p14:creationId xmlns:p14="http://schemas.microsoft.com/office/powerpoint/2010/main" val="279556843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986528"/>
          </a:xfrm>
          <a:prstGeom prst="rect">
            <a:avLst/>
          </a:prstGeom>
          <a:solidFill>
            <a:srgbClr val="ADD0D7"/>
          </a:solidFill>
        </p:spPr>
        <p:txBody>
          <a:bodyPr wrap="square" rtlCol="0">
            <a:spAutoFit/>
          </a:bodyPr>
          <a:lstStyle/>
          <a:p>
            <a:r>
              <a:rPr lang="en-US" sz="3200" dirty="0" smtClean="0"/>
              <a:t>John 10.27-30:  “My sheep listen to my voice, and I know them, and they follow me.  I give them </a:t>
            </a:r>
          </a:p>
          <a:p>
            <a:r>
              <a:rPr lang="en-US" sz="3200" dirty="0" smtClean="0"/>
              <a:t>eternal life, and they will never perish; no one will snatch them from my hand.  </a:t>
            </a:r>
          </a:p>
          <a:p>
            <a:endParaRPr lang="en-US" sz="3200" dirty="0"/>
          </a:p>
          <a:p>
            <a:endParaRPr lang="en-US" sz="3200" dirty="0" smtClean="0"/>
          </a:p>
          <a:p>
            <a:endParaRPr lang="en-US" sz="3200" dirty="0"/>
          </a:p>
          <a:p>
            <a:endParaRPr lang="en-US" sz="3200" dirty="0"/>
          </a:p>
          <a:p>
            <a:r>
              <a:rPr lang="en-US" sz="3200" dirty="0" smtClean="0"/>
              <a:t>My Father, who has given them to me, is greater than all, and no one can snatch them from my Father's hand.  The Father and I are one.”</a:t>
            </a:r>
          </a:p>
          <a:p>
            <a:endParaRPr lang="en-US" sz="3200" b="1" dirty="0"/>
          </a:p>
          <a:p>
            <a:endParaRPr lang="en-US" sz="3200" b="1" dirty="0" smtClean="0"/>
          </a:p>
          <a:p>
            <a:endParaRPr lang="en-US" sz="3200" dirty="0"/>
          </a:p>
        </p:txBody>
      </p:sp>
    </p:spTree>
    <p:extLst>
      <p:ext uri="{BB962C8B-B14F-4D97-AF65-F5344CB8AC3E}">
        <p14:creationId xmlns:p14="http://schemas.microsoft.com/office/powerpoint/2010/main" val="84121320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986528"/>
          </a:xfrm>
          <a:prstGeom prst="rect">
            <a:avLst/>
          </a:prstGeom>
          <a:solidFill>
            <a:srgbClr val="ADD0D7"/>
          </a:solidFill>
        </p:spPr>
        <p:txBody>
          <a:bodyPr wrap="square" rtlCol="0">
            <a:spAutoFit/>
          </a:bodyPr>
          <a:lstStyle/>
          <a:p>
            <a:r>
              <a:rPr lang="en-US" sz="3200" dirty="0" smtClean="0"/>
              <a:t>John 10.27-30:  “My sheep listen to my voice, and I know them, and they follow me.  I give them </a:t>
            </a:r>
          </a:p>
          <a:p>
            <a:r>
              <a:rPr lang="en-US" sz="3200" dirty="0" smtClean="0">
                <a:solidFill>
                  <a:srgbClr val="FF0000"/>
                </a:solidFill>
              </a:rPr>
              <a:t>eternal life</a:t>
            </a:r>
            <a:r>
              <a:rPr lang="en-US" sz="3200" dirty="0" smtClean="0"/>
              <a:t>, and </a:t>
            </a:r>
            <a:r>
              <a:rPr lang="en-US" sz="3200" u="sng" dirty="0" smtClean="0">
                <a:solidFill>
                  <a:srgbClr val="FF0000"/>
                </a:solidFill>
              </a:rPr>
              <a:t>they will never perish</a:t>
            </a:r>
            <a:r>
              <a:rPr lang="en-US" sz="3200" dirty="0" smtClean="0"/>
              <a:t>; no one will snatch them from my hand.  </a:t>
            </a:r>
          </a:p>
          <a:p>
            <a:endParaRPr lang="en-US" sz="3200" dirty="0"/>
          </a:p>
          <a:p>
            <a:pPr algn="ctr"/>
            <a:r>
              <a:rPr lang="en-US" sz="3200" b="1" dirty="0">
                <a:solidFill>
                  <a:srgbClr val="FF0000"/>
                </a:solidFill>
              </a:rPr>
              <a:t>I give eternal life to them and </a:t>
            </a:r>
            <a:endParaRPr lang="en-US" sz="3200" b="1" dirty="0" smtClean="0">
              <a:solidFill>
                <a:srgbClr val="FF0000"/>
              </a:solidFill>
            </a:endParaRPr>
          </a:p>
          <a:p>
            <a:pPr algn="ctr"/>
            <a:r>
              <a:rPr lang="en-US" sz="3200" b="1" dirty="0" smtClean="0">
                <a:solidFill>
                  <a:srgbClr val="FF0000"/>
                </a:solidFill>
              </a:rPr>
              <a:t>they </a:t>
            </a:r>
            <a:r>
              <a:rPr lang="en-US" sz="3200" b="1" i="1" dirty="0">
                <a:solidFill>
                  <a:srgbClr val="FF0000"/>
                </a:solidFill>
              </a:rPr>
              <a:t>certainly</a:t>
            </a:r>
            <a:r>
              <a:rPr lang="en-US" sz="3200" b="1" dirty="0">
                <a:solidFill>
                  <a:srgbClr val="FF0000"/>
                </a:solidFill>
              </a:rPr>
              <a:t> will </a:t>
            </a:r>
            <a:r>
              <a:rPr lang="en-US" sz="3200" b="1" i="1" dirty="0">
                <a:solidFill>
                  <a:srgbClr val="FF0000"/>
                </a:solidFill>
              </a:rPr>
              <a:t>not</a:t>
            </a:r>
            <a:r>
              <a:rPr lang="en-US" sz="3200" b="1" dirty="0">
                <a:solidFill>
                  <a:srgbClr val="FF0000"/>
                </a:solidFill>
              </a:rPr>
              <a:t> perish </a:t>
            </a:r>
            <a:r>
              <a:rPr lang="en-US" sz="3200" b="1" i="1" dirty="0">
                <a:solidFill>
                  <a:srgbClr val="FF0000"/>
                </a:solidFill>
              </a:rPr>
              <a:t>into eternity</a:t>
            </a:r>
            <a:r>
              <a:rPr lang="en-US" sz="3200" b="1" dirty="0" smtClean="0">
                <a:solidFill>
                  <a:srgbClr val="FF0000"/>
                </a:solidFill>
              </a:rPr>
              <a:t>!</a:t>
            </a:r>
          </a:p>
          <a:p>
            <a:endParaRPr lang="en-US" sz="3200" dirty="0"/>
          </a:p>
          <a:p>
            <a:r>
              <a:rPr lang="en-US" sz="3200" dirty="0" smtClean="0"/>
              <a:t>My Father, who has given them to me, is greater than all, and no one can snatch them from my Father's hand.  The Father and I are one.”</a:t>
            </a:r>
          </a:p>
          <a:p>
            <a:endParaRPr lang="en-US" sz="3200" b="1" dirty="0"/>
          </a:p>
          <a:p>
            <a:endParaRPr lang="en-US" sz="3200" dirty="0" smtClean="0"/>
          </a:p>
          <a:p>
            <a:endParaRPr lang="en-US" sz="3200" dirty="0"/>
          </a:p>
        </p:txBody>
      </p:sp>
      <p:cxnSp>
        <p:nvCxnSpPr>
          <p:cNvPr id="5" name="Straight Arrow Connector 4"/>
          <p:cNvCxnSpPr/>
          <p:nvPr/>
        </p:nvCxnSpPr>
        <p:spPr>
          <a:xfrm>
            <a:off x="5436705" y="1480930"/>
            <a:ext cx="19878" cy="103367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64756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986528"/>
          </a:xfrm>
          <a:prstGeom prst="rect">
            <a:avLst/>
          </a:prstGeom>
          <a:solidFill>
            <a:srgbClr val="ADD0D7"/>
          </a:solidFill>
        </p:spPr>
        <p:txBody>
          <a:bodyPr wrap="square" rtlCol="0">
            <a:spAutoFit/>
          </a:bodyPr>
          <a:lstStyle/>
          <a:p>
            <a:r>
              <a:rPr lang="en-US" sz="3200" dirty="0" smtClean="0"/>
              <a:t>John 10.27-30:  “My sheep listen to my voice, and I know them, and they follow me.  I give them </a:t>
            </a:r>
          </a:p>
          <a:p>
            <a:r>
              <a:rPr lang="en-US" sz="3200" dirty="0" smtClean="0"/>
              <a:t>eternal life, and they will never perish; no one will snatch them from my hand.  </a:t>
            </a:r>
          </a:p>
          <a:p>
            <a:endParaRPr lang="en-US" sz="3200" dirty="0"/>
          </a:p>
          <a:p>
            <a:endParaRPr lang="en-US" sz="3200" dirty="0" smtClean="0"/>
          </a:p>
          <a:p>
            <a:endParaRPr lang="en-US" sz="3200" dirty="0"/>
          </a:p>
          <a:p>
            <a:endParaRPr lang="en-US" sz="3200" dirty="0"/>
          </a:p>
          <a:p>
            <a:r>
              <a:rPr lang="en-US" sz="3200" dirty="0" smtClean="0"/>
              <a:t>My Father, who has given them to me, is greater than all, and no one can snatch them from my Father's hand.  </a:t>
            </a:r>
            <a:r>
              <a:rPr lang="en-US" sz="3200" dirty="0" smtClean="0">
                <a:solidFill>
                  <a:srgbClr val="FF0000"/>
                </a:solidFill>
              </a:rPr>
              <a:t>The Father and I are one</a:t>
            </a:r>
            <a:r>
              <a:rPr lang="en-US" sz="3200" dirty="0" smtClean="0"/>
              <a:t>.”</a:t>
            </a:r>
          </a:p>
          <a:p>
            <a:endParaRPr lang="en-US" sz="3200" b="1" dirty="0"/>
          </a:p>
          <a:p>
            <a:pPr algn="ctr"/>
            <a:r>
              <a:rPr lang="en-US" sz="3200" b="1" dirty="0" smtClean="0">
                <a:solidFill>
                  <a:srgbClr val="FF0000"/>
                </a:solidFill>
              </a:rPr>
              <a:t>In Greek:  one </a:t>
            </a:r>
            <a:r>
              <a:rPr lang="en-US" sz="3200" b="1" i="1" dirty="0" smtClean="0">
                <a:solidFill>
                  <a:srgbClr val="FF0000"/>
                </a:solidFill>
              </a:rPr>
              <a:t>thing,</a:t>
            </a:r>
            <a:r>
              <a:rPr lang="en-US" sz="3200" b="1" dirty="0" smtClean="0">
                <a:solidFill>
                  <a:srgbClr val="FF0000"/>
                </a:solidFill>
              </a:rPr>
              <a:t> not one </a:t>
            </a:r>
            <a:r>
              <a:rPr lang="en-US" sz="3200" b="1" i="1" dirty="0" smtClean="0">
                <a:solidFill>
                  <a:srgbClr val="FF0000"/>
                </a:solidFill>
              </a:rPr>
              <a:t>person</a:t>
            </a:r>
            <a:endParaRPr lang="en-US" sz="3200" b="1" dirty="0" smtClean="0">
              <a:solidFill>
                <a:srgbClr val="FF0000"/>
              </a:solidFill>
            </a:endParaRPr>
          </a:p>
          <a:p>
            <a:endParaRPr lang="en-US" sz="3200" dirty="0"/>
          </a:p>
        </p:txBody>
      </p:sp>
      <p:cxnSp>
        <p:nvCxnSpPr>
          <p:cNvPr id="4" name="Straight Arrow Connector 3"/>
          <p:cNvCxnSpPr/>
          <p:nvPr/>
        </p:nvCxnSpPr>
        <p:spPr>
          <a:xfrm flipH="1">
            <a:off x="4393095" y="5406887"/>
            <a:ext cx="357809" cy="50689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95598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725" t="59037" r="24884" b="15118"/>
          <a:stretch/>
        </p:blipFill>
        <p:spPr>
          <a:xfrm>
            <a:off x="0" y="3474720"/>
            <a:ext cx="9144000" cy="3383280"/>
          </a:xfrm>
          <a:prstGeom prst="rect">
            <a:avLst/>
          </a:prstGeom>
        </p:spPr>
      </p:pic>
      <p:sp>
        <p:nvSpPr>
          <p:cNvPr id="3" name="TextBox 2"/>
          <p:cNvSpPr txBox="1"/>
          <p:nvPr/>
        </p:nvSpPr>
        <p:spPr>
          <a:xfrm>
            <a:off x="0" y="0"/>
            <a:ext cx="9144000" cy="3539430"/>
          </a:xfrm>
          <a:prstGeom prst="rect">
            <a:avLst/>
          </a:prstGeom>
          <a:solidFill>
            <a:srgbClr val="ADD0D7"/>
          </a:solidFill>
        </p:spPr>
        <p:txBody>
          <a:bodyPr wrap="square" rtlCol="0">
            <a:spAutoFit/>
          </a:bodyPr>
          <a:lstStyle/>
          <a:p>
            <a:r>
              <a:rPr lang="en-US" sz="3200" dirty="0" smtClean="0"/>
              <a:t>John 10.31-33:  The Jewish leaders picked up rocks again to stone him to death.  Jesus said to them, “I have shown you many good deeds from the Father. For which one of them are you going to stone me?”  The Jewish leaders replied, “We are not going to stone you for a good deed but for blasphemy, because you, a man, are claiming to be God.”</a:t>
            </a:r>
            <a:endParaRPr lang="en-US" sz="3200" dirty="0"/>
          </a:p>
        </p:txBody>
      </p:sp>
    </p:spTree>
    <p:extLst>
      <p:ext uri="{BB962C8B-B14F-4D97-AF65-F5344CB8AC3E}">
        <p14:creationId xmlns:p14="http://schemas.microsoft.com/office/powerpoint/2010/main" val="195595874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986528"/>
          </a:xfrm>
          <a:prstGeom prst="rect">
            <a:avLst/>
          </a:prstGeom>
          <a:solidFill>
            <a:srgbClr val="ADD0D7"/>
          </a:solidFill>
        </p:spPr>
        <p:txBody>
          <a:bodyPr wrap="square" rtlCol="0">
            <a:spAutoFit/>
          </a:bodyPr>
          <a:lstStyle/>
          <a:p>
            <a:r>
              <a:rPr lang="en-US" sz="3200" dirty="0"/>
              <a:t>John 10.34-36:  Jesus answered, “Is it not written in your law, ‘I said, you are gods’?  </a:t>
            </a:r>
            <a:endParaRPr lang="en-US" sz="3200" dirty="0" smtClean="0"/>
          </a:p>
          <a:p>
            <a:endParaRPr lang="en-US" sz="3200" dirty="0" smtClean="0"/>
          </a:p>
          <a:p>
            <a:r>
              <a:rPr lang="en-US" sz="3200" dirty="0" smtClean="0"/>
              <a:t>			</a:t>
            </a:r>
            <a:endParaRPr lang="en-US" sz="3200" dirty="0" smtClean="0">
              <a:solidFill>
                <a:srgbClr val="7030A0"/>
              </a:solidFill>
            </a:endParaRPr>
          </a:p>
          <a:p>
            <a:endParaRPr lang="en-US" sz="3200" dirty="0" smtClean="0"/>
          </a:p>
          <a:p>
            <a:endParaRPr lang="en-US" sz="3200" dirty="0" smtClean="0">
              <a:solidFill>
                <a:srgbClr val="FF0000"/>
              </a:solidFill>
            </a:endParaRPr>
          </a:p>
          <a:p>
            <a:endParaRPr lang="en-US" sz="3200" dirty="0" smtClean="0"/>
          </a:p>
          <a:p>
            <a:endParaRPr lang="en-US" sz="3200" dirty="0" smtClean="0"/>
          </a:p>
          <a:p>
            <a:r>
              <a:rPr lang="en-US" sz="3200" dirty="0" smtClean="0"/>
              <a:t>If </a:t>
            </a:r>
            <a:r>
              <a:rPr lang="en-US" sz="3200" dirty="0"/>
              <a:t>those people to whom the word of God came were called ‘gods’ (and the scripture cannot be broken), do you say about the one whom the Father set apart and sent into the world, ‘You are blaspheming,’ because I said, ‘I am the Son of God’?”</a:t>
            </a:r>
            <a:endParaRPr lang="en-US" sz="3200" dirty="0" smtClean="0"/>
          </a:p>
          <a:p>
            <a:endParaRPr lang="en-US" sz="3200" dirty="0"/>
          </a:p>
        </p:txBody>
      </p:sp>
    </p:spTree>
    <p:extLst>
      <p:ext uri="{BB962C8B-B14F-4D97-AF65-F5344CB8AC3E}">
        <p14:creationId xmlns:p14="http://schemas.microsoft.com/office/powerpoint/2010/main" val="11303127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TotalTime>
  <Words>919</Words>
  <Application>Microsoft Office PowerPoint</Application>
  <PresentationFormat>On-screen Show (4:3)</PresentationFormat>
  <Paragraphs>105</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Groben</dc:creator>
  <cp:lastModifiedBy>William Groben</cp:lastModifiedBy>
  <cp:revision>16</cp:revision>
  <dcterms:created xsi:type="dcterms:W3CDTF">2014-09-17T18:01:33Z</dcterms:created>
  <dcterms:modified xsi:type="dcterms:W3CDTF">2014-09-17T22:17:18Z</dcterms:modified>
</cp:coreProperties>
</file>